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73" r:id="rId6"/>
    <p:sldId id="262" r:id="rId7"/>
    <p:sldId id="263" r:id="rId8"/>
    <p:sldId id="264" r:id="rId9"/>
    <p:sldId id="269" r:id="rId10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720E"/>
    <a:srgbClr val="DBB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595" autoAdjust="0"/>
  </p:normalViewPr>
  <p:slideViewPr>
    <p:cSldViewPr snapToGrid="0" snapToObjects="1">
      <p:cViewPr>
        <p:scale>
          <a:sx n="33" d="100"/>
          <a:sy n="33" d="100"/>
        </p:scale>
        <p:origin x="2121" y="5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93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529" y="2244726"/>
            <a:ext cx="24387175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529" y="7204076"/>
            <a:ext cx="24387175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26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0981" y="0"/>
            <a:ext cx="10936067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2578" y="2095500"/>
            <a:ext cx="9352602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ADDRESS HANDBOOK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7692928" y="3429000"/>
            <a:ext cx="2061891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IN" sz="4000" dirty="0">
                <a:effectLst/>
              </a:rPr>
              <a:t>CSE-202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11289" y="9779787"/>
            <a:ext cx="429737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IN" sz="4000" dirty="0">
                <a:effectLst/>
              </a:rPr>
              <a:t>TEAM MEMBERS:-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711289" y="12014200"/>
            <a:ext cx="5025595" cy="465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11288" y="10711120"/>
            <a:ext cx="8930017" cy="201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sz="3000" dirty="0">
                <a:effectLst/>
              </a:rPr>
              <a:t>Ashwin S| AP22110010746</a:t>
            </a:r>
          </a:p>
          <a:p>
            <a:pPr marL="0" indent="0" algn="l">
              <a:buNone/>
            </a:pPr>
            <a:r>
              <a:rPr lang="en-IN" sz="3000" dirty="0" err="1">
                <a:effectLst/>
              </a:rPr>
              <a:t>Jaayny</a:t>
            </a:r>
            <a:r>
              <a:rPr lang="en-IN" sz="3000" dirty="0">
                <a:effectLst/>
              </a:rPr>
              <a:t> </a:t>
            </a:r>
            <a:r>
              <a:rPr lang="en-IN" sz="3000" dirty="0" err="1">
                <a:effectLst/>
              </a:rPr>
              <a:t>Mithri</a:t>
            </a:r>
            <a:r>
              <a:rPr lang="en-IN" sz="3000" dirty="0">
                <a:effectLst/>
              </a:rPr>
              <a:t> </a:t>
            </a:r>
            <a:r>
              <a:rPr lang="en-IN" sz="3000" dirty="0" err="1">
                <a:effectLst/>
              </a:rPr>
              <a:t>Dasari</a:t>
            </a:r>
            <a:r>
              <a:rPr lang="en-IN" sz="3000" dirty="0">
                <a:effectLst/>
              </a:rPr>
              <a:t>| AP22110010755</a:t>
            </a:r>
          </a:p>
          <a:p>
            <a:pPr marL="0" indent="0" algn="l">
              <a:buNone/>
            </a:pPr>
            <a:r>
              <a:rPr lang="en-IN" sz="3000" dirty="0">
                <a:effectLst/>
              </a:rPr>
              <a:t>Karishma Pathan| AP22110010753</a:t>
            </a:r>
          </a:p>
          <a:p>
            <a:pPr marL="0" indent="0" algn="l">
              <a:buNone/>
            </a:pPr>
            <a:r>
              <a:rPr lang="en-IN" sz="3000" dirty="0" err="1">
                <a:effectLst/>
              </a:rPr>
              <a:t>Nikhileswar</a:t>
            </a:r>
            <a:r>
              <a:rPr lang="en-IN" sz="3000" dirty="0">
                <a:effectLst/>
              </a:rPr>
              <a:t> Kotha| AP22110010757</a:t>
            </a:r>
          </a:p>
          <a:p>
            <a:pPr marL="0" indent="0" algn="l">
              <a:buNone/>
            </a:pPr>
            <a:r>
              <a:rPr lang="en-IN" sz="3000" dirty="0">
                <a:effectLst/>
              </a:rPr>
              <a:t>Sudarshan Reddy </a:t>
            </a:r>
            <a:r>
              <a:rPr lang="en-IN" sz="3000" dirty="0" err="1">
                <a:effectLst/>
              </a:rPr>
              <a:t>Palle</a:t>
            </a:r>
            <a:r>
              <a:rPr lang="en-IN" sz="3000" dirty="0">
                <a:effectLst/>
              </a:rPr>
              <a:t>| AP22110010777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6295" y="927100"/>
            <a:ext cx="4525999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ABSTRACT</a:t>
            </a:r>
            <a:endParaRPr lang="en-US" sz="7000" dirty="0"/>
          </a:p>
        </p:txBody>
      </p:sp>
      <p:sp>
        <p:nvSpPr>
          <p:cNvPr id="3" name="Text 1"/>
          <p:cNvSpPr/>
          <p:nvPr/>
        </p:nvSpPr>
        <p:spPr>
          <a:xfrm>
            <a:off x="-47072083" y="3429000"/>
            <a:ext cx="25428578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1076295" y="3098800"/>
            <a:ext cx="10080827" cy="7920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55"/>
              </a:lnSpc>
              <a:buNone/>
            </a:pPr>
            <a:r>
              <a:rPr lang="en-US" sz="3600" dirty="0">
                <a:effectLst/>
              </a:rPr>
              <a:t>Our fast-paced digital world relies on digital address books. This C++ program makes it easy to manage your contacts with a user-friendly interface for adding, editing, viewing, searching, and deleting contact information. The program uses a text file as a database to store your contact details. This code overview will explain the different parts of the address book management system.</a:t>
            </a:r>
            <a:endParaRPr lang="en-US" sz="3500" dirty="0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101" y="2171700"/>
            <a:ext cx="19979597" cy="12700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97034" y="2556933"/>
            <a:ext cx="8624378" cy="95504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-16042" y="13081000"/>
            <a:ext cx="24387048" cy="635000"/>
          </a:xfrm>
          <a:prstGeom prst="rect">
            <a:avLst/>
          </a:prstGeom>
          <a:solidFill>
            <a:srgbClr val="C9C29D">
              <a:alpha val="28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6549" y="5473700"/>
            <a:ext cx="762201" cy="2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40505" y="3441700"/>
            <a:ext cx="4619144" cy="66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500" dirty="0">
                <a:solidFill>
                  <a:srgbClr val="304254">
                    <a:alpha val="100000"/>
                  </a:srgb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ADDRESS HANDBOOK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4669950" y="4241800"/>
            <a:ext cx="15059849" cy="1113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200" dirty="0">
                <a:solidFill>
                  <a:srgbClr val="304254">
                    <a:alpha val="100000"/>
                  </a:srgbClr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address book is a small book or database used for storing contact information.</a:t>
            </a:r>
            <a:endParaRPr lang="en-US" sz="3200" dirty="0"/>
          </a:p>
          <a:p>
            <a:pPr marL="0" indent="0" algn="ctr">
              <a:lnSpc>
                <a:spcPts val="4500"/>
              </a:lnSpc>
              <a:buNone/>
            </a:pPr>
            <a:r>
              <a:rPr lang="en-US" sz="3200" dirty="0">
                <a:solidFill>
                  <a:srgbClr val="304254">
                    <a:alpha val="100000"/>
                  </a:srgbClr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endParaRPr lang="en-US" sz="3200" dirty="0"/>
          </a:p>
          <a:p>
            <a:pPr marL="0" indent="0" algn="ctr">
              <a:lnSpc>
                <a:spcPts val="4500"/>
              </a:lnSpc>
              <a:buNone/>
            </a:pPr>
            <a:r>
              <a:rPr lang="en-US" sz="3200" dirty="0">
                <a:solidFill>
                  <a:srgbClr val="304254">
                    <a:alpha val="100000"/>
                  </a:srgbClr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2235479" y="8521700"/>
            <a:ext cx="19916089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000" dirty="0">
                <a:solidFill>
                  <a:srgbClr val="535A61">
                    <a:alpha val="100000"/>
                  </a:srgbClr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Contact entries typically include:</a:t>
            </a:r>
            <a:endParaRPr lang="en-US" sz="3000" dirty="0"/>
          </a:p>
          <a:p>
            <a:pPr marL="0" indent="0" algn="ctr">
              <a:lnSpc>
                <a:spcPts val="4500"/>
              </a:lnSpc>
              <a:buNone/>
            </a:pPr>
            <a:r>
              <a:rPr lang="en-US" sz="3000" dirty="0">
                <a:solidFill>
                  <a:srgbClr val="535A61">
                    <a:alpha val="100000"/>
                  </a:srgbClr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First name, Last name, Company name, Address, Telephone number, Email address, Fax number, Mobile phone number</a:t>
            </a:r>
            <a:endParaRPr lang="en-US" sz="30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95037" y="11042650"/>
            <a:ext cx="635079" cy="656853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26022" y="11285539"/>
            <a:ext cx="373066" cy="74613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3068300"/>
            <a:ext cx="24387048" cy="12700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0" y="13081000"/>
            <a:ext cx="24387048" cy="635000"/>
          </a:xfrm>
          <a:prstGeom prst="rect">
            <a:avLst/>
          </a:prstGeom>
          <a:solidFill>
            <a:srgbClr val="C9C29D">
              <a:alpha val="28000"/>
            </a:srgbClr>
          </a:solidFill>
          <a:ln/>
        </p:spPr>
      </p:sp>
      <p:pic>
        <p:nvPicPr>
          <p:cNvPr id="10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62083" y="0"/>
            <a:ext cx="10275584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65321" y="800100"/>
            <a:ext cx="6896962" cy="15875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092337" y="927100"/>
            <a:ext cx="6939301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INTRODUCTION</a:t>
            </a:r>
            <a:endParaRPr lang="en-US" sz="7000" dirty="0"/>
          </a:p>
        </p:txBody>
      </p:sp>
      <p:sp>
        <p:nvSpPr>
          <p:cNvPr id="4" name="Text 2"/>
          <p:cNvSpPr/>
          <p:nvPr/>
        </p:nvSpPr>
        <p:spPr>
          <a:xfrm>
            <a:off x="-47072083" y="3429000"/>
            <a:ext cx="25428578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-33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Our fast-paced digital world relies on digital address books. This C++ program makes it easy to manage your contacts with a user-friendly interface for adding, editing, viewing, searching, and deleting contact information. The program uses a text file as a database to store your contact details. This code overview will explain the different parts of the address book management system.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1092337" y="3098800"/>
            <a:ext cx="12532233" cy="212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087"/>
              </a:lnSpc>
              <a:buNone/>
            </a:pPr>
            <a:r>
              <a:rPr lang="en-US" sz="3600" dirty="0">
                <a:effectLst/>
              </a:rPr>
              <a:t>This code overview will explain the different parts of the address book management system:-</a:t>
            </a:r>
            <a:br>
              <a:rPr lang="en-US" sz="3600" dirty="0">
                <a:effectLst/>
              </a:rPr>
            </a:br>
            <a:endParaRPr lang="en-US" sz="3500" dirty="0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143" y="2171700"/>
            <a:ext cx="19979597" cy="127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64751" y="3084607"/>
            <a:ext cx="8851599" cy="9573641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0" y="13081000"/>
            <a:ext cx="24387048" cy="635000"/>
          </a:xfrm>
          <a:prstGeom prst="rect">
            <a:avLst/>
          </a:prstGeom>
          <a:solidFill>
            <a:srgbClr val="C9C29D">
              <a:alpha val="28000"/>
            </a:srgbClr>
          </a:solidFill>
          <a:ln/>
        </p:spPr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43" y="5346700"/>
            <a:ext cx="584273" cy="584200"/>
          </a:xfrm>
          <a:prstGeom prst="rect">
            <a:avLst/>
          </a:prstGeom>
        </p:spPr>
      </p:pic>
      <p:pic>
        <p:nvPicPr>
          <p:cNvPr id="10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2245" y="5565775"/>
            <a:ext cx="146068" cy="1460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2537" y="5257800"/>
            <a:ext cx="4238096" cy="91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20"/>
              </a:lnSpc>
              <a:buNone/>
            </a:pPr>
            <a:r>
              <a:rPr lang="en-IN" sz="3600" dirty="0">
                <a:effectLst/>
              </a:rPr>
              <a:t>Adding information</a:t>
            </a:r>
            <a:endParaRPr lang="en-US" sz="3500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857" y="5346700"/>
            <a:ext cx="584273" cy="584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7960" y="5565775"/>
            <a:ext cx="146068" cy="14605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08251" y="5257800"/>
            <a:ext cx="4822369" cy="91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20"/>
              </a:lnSpc>
              <a:buNone/>
            </a:pPr>
            <a:r>
              <a:rPr lang="en-IN" sz="3600" dirty="0">
                <a:effectLst/>
              </a:rPr>
              <a:t>Searching information</a:t>
            </a:r>
            <a:endParaRPr lang="en-US" sz="3500" dirty="0"/>
          </a:p>
        </p:txBody>
      </p:sp>
      <p:pic>
        <p:nvPicPr>
          <p:cNvPr id="15" name="Image 6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43" y="6489700"/>
            <a:ext cx="584273" cy="584200"/>
          </a:xfrm>
          <a:prstGeom prst="rect">
            <a:avLst/>
          </a:prstGeom>
        </p:spPr>
      </p:pic>
      <p:pic>
        <p:nvPicPr>
          <p:cNvPr id="16" name="Image 7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2245" y="6708775"/>
            <a:ext cx="146068" cy="14605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1892537" y="6400800"/>
            <a:ext cx="4212693" cy="91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20"/>
              </a:lnSpc>
              <a:buNone/>
            </a:pPr>
            <a:r>
              <a:rPr lang="en-IN" sz="3600" dirty="0">
                <a:effectLst/>
              </a:rPr>
              <a:t>Editing information</a:t>
            </a:r>
            <a:endParaRPr lang="en-US" sz="3500" dirty="0"/>
          </a:p>
        </p:txBody>
      </p:sp>
      <p:pic>
        <p:nvPicPr>
          <p:cNvPr id="18" name="Image 8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857" y="6261100"/>
            <a:ext cx="584273" cy="584200"/>
          </a:xfrm>
          <a:prstGeom prst="rect">
            <a:avLst/>
          </a:prstGeom>
        </p:spPr>
      </p:pic>
      <p:pic>
        <p:nvPicPr>
          <p:cNvPr id="19" name="Image 9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7960" y="6480175"/>
            <a:ext cx="146068" cy="14605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7608251" y="6172200"/>
            <a:ext cx="6168738" cy="91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20"/>
              </a:lnSpc>
              <a:buNone/>
            </a:pPr>
            <a:r>
              <a:rPr lang="en-IN" sz="3600" dirty="0">
                <a:effectLst/>
              </a:rPr>
              <a:t>Deleting contact information</a:t>
            </a:r>
            <a:endParaRPr lang="en-US" sz="3500" dirty="0"/>
          </a:p>
        </p:txBody>
      </p:sp>
      <p:pic>
        <p:nvPicPr>
          <p:cNvPr id="21" name="Image 10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43" y="7721600"/>
            <a:ext cx="584273" cy="584200"/>
          </a:xfrm>
          <a:prstGeom prst="rect">
            <a:avLst/>
          </a:prstGeom>
        </p:spPr>
      </p:pic>
      <p:pic>
        <p:nvPicPr>
          <p:cNvPr id="22" name="Image 11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2245" y="7940675"/>
            <a:ext cx="146068" cy="146050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1892537" y="7632700"/>
            <a:ext cx="4390515" cy="91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20"/>
              </a:lnSpc>
              <a:buNone/>
            </a:pPr>
            <a:r>
              <a:rPr lang="en-IN" sz="3600" dirty="0">
                <a:effectLst/>
              </a:rPr>
              <a:t>Viewing information</a:t>
            </a:r>
            <a:endParaRPr lang="en-US" sz="3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页面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44CE11E8-F9DE-C62F-9BF3-090440BF4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163695" cy="13081000"/>
          </a:xfrm>
          <a:prstGeom prst="rect">
            <a:avLst/>
          </a:prstGeom>
        </p:spPr>
      </p:pic>
      <p:sp>
        <p:nvSpPr>
          <p:cNvPr id="101" name="Start or Terminator"/>
          <p:cNvSpPr/>
          <p:nvPr/>
        </p:nvSpPr>
        <p:spPr>
          <a:xfrm>
            <a:off x="13894981" y="2781185"/>
            <a:ext cx="1000000" cy="440000"/>
          </a:xfrm>
          <a:custGeom>
            <a:avLst/>
            <a:gdLst>
              <a:gd name="connsiteX0" fmla="*/ 0 w 500000"/>
              <a:gd name="connsiteY0" fmla="*/ 110000 h 220000"/>
              <a:gd name="connsiteX1" fmla="*/ 250000 w 500000"/>
              <a:gd name="connsiteY1" fmla="*/ 0 h 220000"/>
              <a:gd name="connsiteX2" fmla="*/ 500000 w 500000"/>
              <a:gd name="connsiteY2" fmla="*/ 110000 h 220000"/>
              <a:gd name="connsiteX3" fmla="*/ 250000 w 500000"/>
              <a:gd name="connsiteY3" fmla="*/ 220000 h 220000"/>
              <a:gd name="rtl" fmla="*/ 55000 w 500000"/>
              <a:gd name="rtr" fmla="*/ 445000 w 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rtl" t="t" r="rtr" b="b"/>
            <a:pathLst>
              <a:path w="500000" h="220000">
                <a:moveTo>
                  <a:pt x="110000" y="0"/>
                </a:moveTo>
                <a:lnTo>
                  <a:pt x="390000" y="0"/>
                </a:lnTo>
                <a:lnTo>
                  <a:pt x="390000" y="0"/>
                </a:lnTo>
                <a:cubicBezTo>
                  <a:pt x="450751" y="0"/>
                  <a:pt x="500000" y="49249"/>
                  <a:pt x="500000" y="110000"/>
                </a:cubicBezTo>
                <a:cubicBezTo>
                  <a:pt x="500000" y="170751"/>
                  <a:pt x="450751" y="220000"/>
                  <a:pt x="390000" y="220000"/>
                </a:cubicBezTo>
                <a:lnTo>
                  <a:pt x="110000" y="220000"/>
                </a:lnTo>
                <a:lnTo>
                  <a:pt x="110000" y="220000"/>
                </a:lnTo>
                <a:cubicBezTo>
                  <a:pt x="49249" y="220000"/>
                  <a:pt x="0" y="170751"/>
                  <a:pt x="0" y="110000"/>
                </a:cubicBezTo>
                <a:cubicBezTo>
                  <a:pt x="0" y="49249"/>
                  <a:pt x="49249" y="0"/>
                  <a:pt x="110000" y="0"/>
                </a:cubicBezTo>
                <a:close/>
              </a:path>
            </a:pathLst>
          </a:custGeom>
          <a:solidFill>
            <a:srgbClr val="FFFFFF"/>
          </a:solidFill>
          <a:ln w="8333" cap="flat">
            <a:solidFill>
              <a:srgbClr val="BC953B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Start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5" name="Process"/>
          <p:cNvSpPr/>
          <p:nvPr/>
        </p:nvSpPr>
        <p:spPr>
          <a:xfrm>
            <a:off x="9464981" y="5035110"/>
            <a:ext cx="164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Add/ Insert a Contact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6" name="Process"/>
          <p:cNvSpPr/>
          <p:nvPr/>
        </p:nvSpPr>
        <p:spPr>
          <a:xfrm>
            <a:off x="12114981" y="5035110"/>
            <a:ext cx="118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Edit a contact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7" name="Process"/>
          <p:cNvSpPr/>
          <p:nvPr/>
        </p:nvSpPr>
        <p:spPr>
          <a:xfrm>
            <a:off x="13774981" y="5035110"/>
            <a:ext cx="118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Delete a Contact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8" name="Process"/>
          <p:cNvSpPr/>
          <p:nvPr/>
        </p:nvSpPr>
        <p:spPr>
          <a:xfrm>
            <a:off x="15314981" y="5035110"/>
            <a:ext cx="118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View a contact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9" name="Process"/>
          <p:cNvSpPr/>
          <p:nvPr/>
        </p:nvSpPr>
        <p:spPr>
          <a:xfrm>
            <a:off x="16914981" y="5035110"/>
            <a:ext cx="1430000" cy="600000"/>
          </a:xfrm>
          <a:custGeom>
            <a:avLst/>
            <a:gdLst>
              <a:gd name="connsiteX0" fmla="*/ 0 w 715000"/>
              <a:gd name="connsiteY0" fmla="*/ 150000 h 300000"/>
              <a:gd name="connsiteX1" fmla="*/ 357500 w 715000"/>
              <a:gd name="connsiteY1" fmla="*/ 0 h 300000"/>
              <a:gd name="connsiteX2" fmla="*/ 715000 w 715000"/>
              <a:gd name="connsiteY2" fmla="*/ 150000 h 300000"/>
              <a:gd name="connsiteX3" fmla="*/ 357500 w 71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00" h="300000" fill="none">
                <a:moveTo>
                  <a:pt x="715000" y="300000"/>
                </a:moveTo>
                <a:lnTo>
                  <a:pt x="715000" y="0"/>
                </a:lnTo>
                <a:lnTo>
                  <a:pt x="0" y="0"/>
                </a:lnTo>
                <a:lnTo>
                  <a:pt x="0" y="300000"/>
                </a:lnTo>
                <a:lnTo>
                  <a:pt x="71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Search a contact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0" name="Process"/>
          <p:cNvSpPr/>
          <p:nvPr/>
        </p:nvSpPr>
        <p:spPr>
          <a:xfrm>
            <a:off x="8663799" y="6307302"/>
            <a:ext cx="2566182" cy="672706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Accept the input from user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4" name="Process"/>
          <p:cNvSpPr/>
          <p:nvPr/>
        </p:nvSpPr>
        <p:spPr>
          <a:xfrm>
            <a:off x="15314981" y="6235110"/>
            <a:ext cx="1862560" cy="600000"/>
          </a:xfrm>
          <a:custGeom>
            <a:avLst/>
            <a:gdLst>
              <a:gd name="connsiteX0" fmla="*/ 0 w 715000"/>
              <a:gd name="connsiteY0" fmla="*/ 150000 h 300000"/>
              <a:gd name="connsiteX1" fmla="*/ 357500 w 715000"/>
              <a:gd name="connsiteY1" fmla="*/ 0 h 300000"/>
              <a:gd name="connsiteX2" fmla="*/ 715000 w 715000"/>
              <a:gd name="connsiteY2" fmla="*/ 150000 h 300000"/>
              <a:gd name="connsiteX3" fmla="*/ 357500 w 71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00" h="300000" fill="none">
                <a:moveTo>
                  <a:pt x="715000" y="300000"/>
                </a:moveTo>
                <a:lnTo>
                  <a:pt x="715000" y="0"/>
                </a:lnTo>
                <a:lnTo>
                  <a:pt x="0" y="0"/>
                </a:lnTo>
                <a:lnTo>
                  <a:pt x="0" y="300000"/>
                </a:lnTo>
                <a:lnTo>
                  <a:pt x="71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Display all the contact saved in the contact list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8" name="Process"/>
          <p:cNvSpPr/>
          <p:nvPr/>
        </p:nvSpPr>
        <p:spPr>
          <a:xfrm>
            <a:off x="16826871" y="7500298"/>
            <a:ext cx="2019788" cy="560000"/>
          </a:xfrm>
          <a:custGeom>
            <a:avLst/>
            <a:gdLst>
              <a:gd name="connsiteX0" fmla="*/ 0 w 575000"/>
              <a:gd name="connsiteY0" fmla="*/ 150000 h 300000"/>
              <a:gd name="connsiteX1" fmla="*/ 287500 w 575000"/>
              <a:gd name="connsiteY1" fmla="*/ 0 h 300000"/>
              <a:gd name="connsiteX2" fmla="*/ 575000 w 575000"/>
              <a:gd name="connsiteY2" fmla="*/ 150000 h 300000"/>
              <a:gd name="connsiteX3" fmla="*/ 287500 w 57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000" h="300000" fill="none">
                <a:moveTo>
                  <a:pt x="575000" y="300000"/>
                </a:moveTo>
                <a:lnTo>
                  <a:pt x="575000" y="0"/>
                </a:lnTo>
                <a:lnTo>
                  <a:pt x="0" y="0"/>
                </a:lnTo>
                <a:lnTo>
                  <a:pt x="0" y="300000"/>
                </a:lnTo>
                <a:lnTo>
                  <a:pt x="57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Display the found contact information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1" name="Process"/>
          <p:cNvSpPr/>
          <p:nvPr/>
        </p:nvSpPr>
        <p:spPr>
          <a:xfrm>
            <a:off x="11522481" y="6287154"/>
            <a:ext cx="1700000" cy="636456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Modify the contact information  present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6" name="Process"/>
          <p:cNvSpPr/>
          <p:nvPr/>
        </p:nvSpPr>
        <p:spPr>
          <a:xfrm>
            <a:off x="13429981" y="6275110"/>
            <a:ext cx="1715000" cy="560000"/>
          </a:xfrm>
          <a:custGeom>
            <a:avLst/>
            <a:gdLst>
              <a:gd name="connsiteX0" fmla="*/ 0 w 715000"/>
              <a:gd name="connsiteY0" fmla="*/ 150000 h 300000"/>
              <a:gd name="connsiteX1" fmla="*/ 357500 w 715000"/>
              <a:gd name="connsiteY1" fmla="*/ 0 h 300000"/>
              <a:gd name="connsiteX2" fmla="*/ 715000 w 715000"/>
              <a:gd name="connsiteY2" fmla="*/ 150000 h 300000"/>
              <a:gd name="connsiteX3" fmla="*/ 357500 w 71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00" h="300000" fill="none">
                <a:moveTo>
                  <a:pt x="715000" y="300000"/>
                </a:moveTo>
                <a:lnTo>
                  <a:pt x="715000" y="0"/>
                </a:lnTo>
                <a:lnTo>
                  <a:pt x="0" y="0"/>
                </a:lnTo>
                <a:lnTo>
                  <a:pt x="0" y="300000"/>
                </a:lnTo>
                <a:lnTo>
                  <a:pt x="71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Delete a contact information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131" name="Freeform: Shape 130"/>
          <p:cNvSpPr/>
          <p:nvPr/>
        </p:nvSpPr>
        <p:spPr>
          <a:xfrm>
            <a:off x="14394981" y="3221185"/>
            <a:ext cx="15000" cy="456456"/>
          </a:xfrm>
          <a:custGeom>
            <a:avLst/>
            <a:gdLst/>
            <a:ahLst/>
            <a:cxnLst/>
            <a:rect l="0" t="0" r="0" b="0"/>
            <a:pathLst>
              <a:path w="7500" h="228228" fill="none">
                <a:moveTo>
                  <a:pt x="0" y="0"/>
                </a:moveTo>
                <a:lnTo>
                  <a:pt x="0" y="22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33" name="Freeform: Shape 132"/>
          <p:cNvSpPr/>
          <p:nvPr/>
        </p:nvSpPr>
        <p:spPr>
          <a:xfrm>
            <a:off x="10054981" y="5635110"/>
            <a:ext cx="10000" cy="600000"/>
          </a:xfrm>
          <a:custGeom>
            <a:avLst/>
            <a:gdLst/>
            <a:ahLst/>
            <a:cxnLst/>
            <a:rect l="0" t="0" r="0" b="0"/>
            <a:pathLst>
              <a:path w="5000" h="300000" fill="none">
                <a:moveTo>
                  <a:pt x="0" y="0"/>
                </a:moveTo>
                <a:lnTo>
                  <a:pt x="0" y="300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34" name="Freeform: Shape 133"/>
          <p:cNvSpPr/>
          <p:nvPr/>
        </p:nvSpPr>
        <p:spPr>
          <a:xfrm>
            <a:off x="12704981" y="5635110"/>
            <a:ext cx="10000" cy="600000"/>
          </a:xfrm>
          <a:custGeom>
            <a:avLst/>
            <a:gdLst/>
            <a:ahLst/>
            <a:cxnLst/>
            <a:rect l="0" t="0" r="0" b="0"/>
            <a:pathLst>
              <a:path w="5000" h="300000" fill="none">
                <a:moveTo>
                  <a:pt x="0" y="0"/>
                </a:moveTo>
                <a:lnTo>
                  <a:pt x="0" y="300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35" name="Freeform: Shape 134"/>
          <p:cNvSpPr/>
          <p:nvPr/>
        </p:nvSpPr>
        <p:spPr>
          <a:xfrm>
            <a:off x="14364981" y="5635110"/>
            <a:ext cx="65000" cy="600000"/>
          </a:xfrm>
          <a:custGeom>
            <a:avLst/>
            <a:gdLst/>
            <a:ahLst/>
            <a:cxnLst/>
            <a:rect l="0" t="0" r="0" b="0"/>
            <a:pathLst>
              <a:path w="32500" h="300000" fill="none">
                <a:moveTo>
                  <a:pt x="0" y="0"/>
                </a:moveTo>
                <a:lnTo>
                  <a:pt x="0" y="160000"/>
                </a:lnTo>
                <a:lnTo>
                  <a:pt x="30000" y="160000"/>
                </a:lnTo>
                <a:lnTo>
                  <a:pt x="30000" y="300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36" name="Freeform: Shape 135"/>
          <p:cNvSpPr/>
          <p:nvPr/>
        </p:nvSpPr>
        <p:spPr>
          <a:xfrm>
            <a:off x="15904981" y="5635110"/>
            <a:ext cx="125000" cy="600000"/>
          </a:xfrm>
          <a:custGeom>
            <a:avLst/>
            <a:gdLst/>
            <a:ahLst/>
            <a:cxnLst/>
            <a:rect l="0" t="0" r="0" b="0"/>
            <a:pathLst>
              <a:path w="62500" h="300000" fill="none">
                <a:moveTo>
                  <a:pt x="0" y="0"/>
                </a:moveTo>
                <a:lnTo>
                  <a:pt x="0" y="160000"/>
                </a:lnTo>
                <a:lnTo>
                  <a:pt x="60000" y="160000"/>
                </a:lnTo>
                <a:lnTo>
                  <a:pt x="60000" y="300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37" name="Freeform: Shape 136"/>
          <p:cNvSpPr/>
          <p:nvPr/>
        </p:nvSpPr>
        <p:spPr>
          <a:xfrm flipH="1">
            <a:off x="18038868" y="5656468"/>
            <a:ext cx="45719" cy="718641"/>
          </a:xfrm>
          <a:custGeom>
            <a:avLst/>
            <a:gdLst/>
            <a:ahLst/>
            <a:cxnLst/>
            <a:rect l="0" t="0" r="0" b="0"/>
            <a:pathLst>
              <a:path w="70000" h="300000" fill="none">
                <a:moveTo>
                  <a:pt x="0" y="0"/>
                </a:moveTo>
                <a:lnTo>
                  <a:pt x="0" y="160000"/>
                </a:lnTo>
                <a:lnTo>
                  <a:pt x="-70000" y="160000"/>
                </a:lnTo>
                <a:lnTo>
                  <a:pt x="-70000" y="300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8" name="Freeform: Shape 137"/>
          <p:cNvSpPr/>
          <p:nvPr/>
        </p:nvSpPr>
        <p:spPr>
          <a:xfrm>
            <a:off x="10990671" y="7034690"/>
            <a:ext cx="10000" cy="310000"/>
          </a:xfrm>
          <a:custGeom>
            <a:avLst/>
            <a:gdLst/>
            <a:ahLst/>
            <a:cxnLst/>
            <a:rect l="0" t="0" r="0" b="0"/>
            <a:pathLst>
              <a:path w="5000" h="155000" fill="none">
                <a:moveTo>
                  <a:pt x="0" y="0"/>
                </a:moveTo>
                <a:lnTo>
                  <a:pt x="0" y="15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69" name="Freeform: Shape 168"/>
          <p:cNvSpPr/>
          <p:nvPr/>
        </p:nvSpPr>
        <p:spPr>
          <a:xfrm>
            <a:off x="14369981" y="4295110"/>
            <a:ext cx="10000" cy="740000"/>
          </a:xfrm>
          <a:custGeom>
            <a:avLst/>
            <a:gdLst/>
            <a:ahLst/>
            <a:cxnLst/>
            <a:rect l="0" t="0" r="0" b="0"/>
            <a:pathLst>
              <a:path w="5000" h="370000" fill="none">
                <a:moveTo>
                  <a:pt x="0" y="0"/>
                </a:moveTo>
                <a:lnTo>
                  <a:pt x="0" y="370000"/>
                </a:lnTo>
              </a:path>
            </a:pathLst>
          </a:custGeom>
          <a:noFill/>
          <a:ln w="5000" cap="flat">
            <a:solidFill>
              <a:srgbClr val="000000"/>
            </a:solidFill>
            <a:miter/>
            <a:tailEnd type="arrow" w="sm" len="sm"/>
          </a:ln>
        </p:spPr>
      </p:sp>
      <p:sp>
        <p:nvSpPr>
          <p:cNvPr id="170" name="Freeform: Shape 169"/>
          <p:cNvSpPr/>
          <p:nvPr/>
        </p:nvSpPr>
        <p:spPr>
          <a:xfrm>
            <a:off x="14369981" y="4295110"/>
            <a:ext cx="1535000" cy="740000"/>
          </a:xfrm>
          <a:custGeom>
            <a:avLst/>
            <a:gdLst/>
            <a:ahLst/>
            <a:cxnLst/>
            <a:rect l="0" t="0" r="0" b="0"/>
            <a:pathLst>
              <a:path w="767500" h="370000" fill="none">
                <a:moveTo>
                  <a:pt x="0" y="0"/>
                </a:moveTo>
                <a:lnTo>
                  <a:pt x="0" y="230000"/>
                </a:lnTo>
                <a:lnTo>
                  <a:pt x="765000" y="230000"/>
                </a:lnTo>
                <a:lnTo>
                  <a:pt x="765000" y="370000"/>
                </a:lnTo>
              </a:path>
            </a:pathLst>
          </a:custGeom>
          <a:noFill/>
          <a:ln w="5000" cap="flat">
            <a:solidFill>
              <a:srgbClr val="000000"/>
            </a:solidFill>
            <a:miter/>
            <a:tailEnd type="arrow" w="sm" len="sm"/>
          </a:ln>
        </p:spPr>
      </p:sp>
      <p:sp>
        <p:nvSpPr>
          <p:cNvPr id="171" name="Freeform: Shape 170"/>
          <p:cNvSpPr/>
          <p:nvPr/>
        </p:nvSpPr>
        <p:spPr>
          <a:xfrm>
            <a:off x="14369981" y="4295110"/>
            <a:ext cx="3260000" cy="740000"/>
          </a:xfrm>
          <a:custGeom>
            <a:avLst/>
            <a:gdLst/>
            <a:ahLst/>
            <a:cxnLst/>
            <a:rect l="0" t="0" r="0" b="0"/>
            <a:pathLst>
              <a:path w="1630000" h="370000" fill="none">
                <a:moveTo>
                  <a:pt x="0" y="0"/>
                </a:moveTo>
                <a:lnTo>
                  <a:pt x="0" y="230000"/>
                </a:lnTo>
                <a:lnTo>
                  <a:pt x="1625000" y="230000"/>
                </a:lnTo>
                <a:lnTo>
                  <a:pt x="1625000" y="370000"/>
                </a:lnTo>
              </a:path>
            </a:pathLst>
          </a:custGeom>
          <a:noFill/>
          <a:ln w="5000" cap="flat">
            <a:solidFill>
              <a:srgbClr val="000000"/>
            </a:solidFill>
            <a:miter/>
            <a:tailEnd type="arrow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2" name="Freeform: Shape 171"/>
          <p:cNvSpPr/>
          <p:nvPr/>
        </p:nvSpPr>
        <p:spPr>
          <a:xfrm>
            <a:off x="14369981" y="4295110"/>
            <a:ext cx="1665000" cy="740000"/>
          </a:xfrm>
          <a:custGeom>
            <a:avLst/>
            <a:gdLst/>
            <a:ahLst/>
            <a:cxnLst/>
            <a:rect l="0" t="0" r="0" b="0"/>
            <a:pathLst>
              <a:path w="832500" h="370000" fill="none">
                <a:moveTo>
                  <a:pt x="0" y="0"/>
                </a:moveTo>
                <a:lnTo>
                  <a:pt x="0" y="230000"/>
                </a:lnTo>
                <a:lnTo>
                  <a:pt x="-835000" y="230000"/>
                </a:lnTo>
                <a:lnTo>
                  <a:pt x="-835000" y="370000"/>
                </a:lnTo>
              </a:path>
            </a:pathLst>
          </a:custGeom>
          <a:noFill/>
          <a:ln w="5000" cap="flat">
            <a:solidFill>
              <a:srgbClr val="000000"/>
            </a:solidFill>
            <a:miter/>
            <a:tailEnd type="arrow" w="sm" len="sm"/>
          </a:ln>
        </p:spPr>
      </p:sp>
      <p:sp>
        <p:nvSpPr>
          <p:cNvPr id="174" name="Freeform: Shape 173"/>
          <p:cNvSpPr/>
          <p:nvPr/>
        </p:nvSpPr>
        <p:spPr>
          <a:xfrm>
            <a:off x="14369981" y="4295110"/>
            <a:ext cx="4315000" cy="740000"/>
          </a:xfrm>
          <a:custGeom>
            <a:avLst/>
            <a:gdLst/>
            <a:ahLst/>
            <a:cxnLst/>
            <a:rect l="0" t="0" r="0" b="0"/>
            <a:pathLst>
              <a:path w="2157500" h="370000" fill="none">
                <a:moveTo>
                  <a:pt x="0" y="0"/>
                </a:moveTo>
                <a:lnTo>
                  <a:pt x="0" y="230000"/>
                </a:lnTo>
                <a:lnTo>
                  <a:pt x="-2160000" y="230000"/>
                </a:lnTo>
                <a:lnTo>
                  <a:pt x="-2160000" y="370000"/>
                </a:lnTo>
              </a:path>
            </a:pathLst>
          </a:custGeom>
          <a:noFill/>
          <a:ln w="5000" cap="flat">
            <a:solidFill>
              <a:srgbClr val="000000"/>
            </a:solidFill>
            <a:miter/>
            <a:tailEnd type="arrow" w="sm" len="sm"/>
          </a:ln>
        </p:spPr>
      </p:sp>
      <p:sp>
        <p:nvSpPr>
          <p:cNvPr id="180" name="Process"/>
          <p:cNvSpPr/>
          <p:nvPr/>
        </p:nvSpPr>
        <p:spPr>
          <a:xfrm>
            <a:off x="13554981" y="9650303"/>
            <a:ext cx="1430000" cy="600000"/>
          </a:xfrm>
          <a:custGeom>
            <a:avLst/>
            <a:gdLst>
              <a:gd name="connsiteX0" fmla="*/ 0 w 715000"/>
              <a:gd name="connsiteY0" fmla="*/ 150000 h 300000"/>
              <a:gd name="connsiteX1" fmla="*/ 357500 w 715000"/>
              <a:gd name="connsiteY1" fmla="*/ 0 h 300000"/>
              <a:gd name="connsiteX2" fmla="*/ 715000 w 715000"/>
              <a:gd name="connsiteY2" fmla="*/ 150000 h 300000"/>
              <a:gd name="connsiteX3" fmla="*/ 357500 w 71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00" h="300000" fill="none">
                <a:moveTo>
                  <a:pt x="715000" y="300000"/>
                </a:moveTo>
                <a:lnTo>
                  <a:pt x="715000" y="0"/>
                </a:lnTo>
                <a:lnTo>
                  <a:pt x="0" y="0"/>
                </a:lnTo>
                <a:lnTo>
                  <a:pt x="0" y="300000"/>
                </a:lnTo>
                <a:lnTo>
                  <a:pt x="71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Update the Database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C397BF-5DA3-F87E-8964-8938BBB0B2BD}"/>
              </a:ext>
            </a:extLst>
          </p:cNvPr>
          <p:cNvSpPr txBox="1"/>
          <p:nvPr/>
        </p:nvSpPr>
        <p:spPr>
          <a:xfrm>
            <a:off x="1375276" y="971452"/>
            <a:ext cx="84081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dirty="0"/>
              <a:t>Flowchart</a:t>
            </a:r>
          </a:p>
        </p:txBody>
      </p:sp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4306CD54-A8C4-8D91-4C76-F11BD4E26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3081000"/>
            <a:ext cx="24387048" cy="635000"/>
          </a:xfrm>
          <a:prstGeom prst="rect">
            <a:avLst/>
          </a:prstGeom>
        </p:spPr>
      </p:pic>
      <p:sp>
        <p:nvSpPr>
          <p:cNvPr id="4" name="Process">
            <a:extLst>
              <a:ext uri="{FF2B5EF4-FFF2-40B4-BE49-F238E27FC236}">
                <a16:creationId xmlns:a16="http://schemas.microsoft.com/office/drawing/2014/main" id="{65B12012-8D1D-C1B9-46DB-FE997AAC42B5}"/>
              </a:ext>
            </a:extLst>
          </p:cNvPr>
          <p:cNvSpPr/>
          <p:nvPr/>
        </p:nvSpPr>
        <p:spPr>
          <a:xfrm>
            <a:off x="13554981" y="3699391"/>
            <a:ext cx="152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Menu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91D7511-03E2-6568-AA40-F13ACE4898C2}"/>
              </a:ext>
            </a:extLst>
          </p:cNvPr>
          <p:cNvSpPr/>
          <p:nvPr/>
        </p:nvSpPr>
        <p:spPr>
          <a:xfrm rot="10800000">
            <a:off x="14547381" y="3249760"/>
            <a:ext cx="15000" cy="456456"/>
          </a:xfrm>
          <a:custGeom>
            <a:avLst/>
            <a:gdLst/>
            <a:ahLst/>
            <a:cxnLst/>
            <a:rect l="0" t="0" r="0" b="0"/>
            <a:pathLst>
              <a:path w="7500" h="228228" fill="none">
                <a:moveTo>
                  <a:pt x="0" y="0"/>
                </a:moveTo>
                <a:lnTo>
                  <a:pt x="0" y="22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673C01-9A8E-BD4E-BEFE-7B5FD999D3CC}"/>
              </a:ext>
            </a:extLst>
          </p:cNvPr>
          <p:cNvSpPr/>
          <p:nvPr/>
        </p:nvSpPr>
        <p:spPr>
          <a:xfrm>
            <a:off x="12060003" y="6997024"/>
            <a:ext cx="10000" cy="310000"/>
          </a:xfrm>
          <a:custGeom>
            <a:avLst/>
            <a:gdLst/>
            <a:ahLst/>
            <a:cxnLst/>
            <a:rect l="0" t="0" r="0" b="0"/>
            <a:pathLst>
              <a:path w="5000" h="155000" fill="none">
                <a:moveTo>
                  <a:pt x="0" y="0"/>
                </a:moveTo>
                <a:lnTo>
                  <a:pt x="0" y="15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E1CF16C-C9E5-67B3-83D3-BFB18F7C2A3E}"/>
              </a:ext>
            </a:extLst>
          </p:cNvPr>
          <p:cNvSpPr/>
          <p:nvPr/>
        </p:nvSpPr>
        <p:spPr>
          <a:xfrm flipH="1">
            <a:off x="18251736" y="6997024"/>
            <a:ext cx="45719" cy="493198"/>
          </a:xfrm>
          <a:custGeom>
            <a:avLst/>
            <a:gdLst/>
            <a:ahLst/>
            <a:cxnLst/>
            <a:rect l="0" t="0" r="0" b="0"/>
            <a:pathLst>
              <a:path w="5000" h="155000" fill="none">
                <a:moveTo>
                  <a:pt x="0" y="0"/>
                </a:moveTo>
                <a:lnTo>
                  <a:pt x="0" y="15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64" name="Process">
            <a:extLst>
              <a:ext uri="{FF2B5EF4-FFF2-40B4-BE49-F238E27FC236}">
                <a16:creationId xmlns:a16="http://schemas.microsoft.com/office/drawing/2014/main" id="{8EAF2C52-126B-4023-2F03-C07541FD1F5B}"/>
              </a:ext>
            </a:extLst>
          </p:cNvPr>
          <p:cNvSpPr/>
          <p:nvPr/>
        </p:nvSpPr>
        <p:spPr>
          <a:xfrm>
            <a:off x="17827487" y="6427510"/>
            <a:ext cx="2019788" cy="560000"/>
          </a:xfrm>
          <a:custGeom>
            <a:avLst/>
            <a:gdLst>
              <a:gd name="connsiteX0" fmla="*/ 0 w 575000"/>
              <a:gd name="connsiteY0" fmla="*/ 150000 h 300000"/>
              <a:gd name="connsiteX1" fmla="*/ 287500 w 575000"/>
              <a:gd name="connsiteY1" fmla="*/ 0 h 300000"/>
              <a:gd name="connsiteX2" fmla="*/ 575000 w 575000"/>
              <a:gd name="connsiteY2" fmla="*/ 150000 h 300000"/>
              <a:gd name="connsiteX3" fmla="*/ 287500 w 57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000" h="300000" fill="none">
                <a:moveTo>
                  <a:pt x="575000" y="300000"/>
                </a:moveTo>
                <a:lnTo>
                  <a:pt x="575000" y="0"/>
                </a:lnTo>
                <a:lnTo>
                  <a:pt x="0" y="0"/>
                </a:lnTo>
                <a:lnTo>
                  <a:pt x="0" y="300000"/>
                </a:lnTo>
                <a:lnTo>
                  <a:pt x="57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Search for the user-specified contact. If found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65" name="Process">
            <a:extLst>
              <a:ext uri="{FF2B5EF4-FFF2-40B4-BE49-F238E27FC236}">
                <a16:creationId xmlns:a16="http://schemas.microsoft.com/office/drawing/2014/main" id="{8F0F6207-871B-43A3-3A06-DA272610DED1}"/>
              </a:ext>
            </a:extLst>
          </p:cNvPr>
          <p:cNvSpPr/>
          <p:nvPr/>
        </p:nvSpPr>
        <p:spPr>
          <a:xfrm>
            <a:off x="12902602" y="7456803"/>
            <a:ext cx="2388400" cy="484918"/>
          </a:xfrm>
          <a:custGeom>
            <a:avLst/>
            <a:gdLst>
              <a:gd name="connsiteX0" fmla="*/ 0 w 715000"/>
              <a:gd name="connsiteY0" fmla="*/ 150000 h 300000"/>
              <a:gd name="connsiteX1" fmla="*/ 357500 w 715000"/>
              <a:gd name="connsiteY1" fmla="*/ 0 h 300000"/>
              <a:gd name="connsiteX2" fmla="*/ 715000 w 715000"/>
              <a:gd name="connsiteY2" fmla="*/ 150000 h 300000"/>
              <a:gd name="connsiteX3" fmla="*/ 357500 w 71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00" h="300000" fill="none">
                <a:moveTo>
                  <a:pt x="715000" y="300000"/>
                </a:moveTo>
                <a:lnTo>
                  <a:pt x="715000" y="0"/>
                </a:lnTo>
                <a:lnTo>
                  <a:pt x="0" y="0"/>
                </a:lnTo>
                <a:lnTo>
                  <a:pt x="0" y="300000"/>
                </a:lnTo>
                <a:lnTo>
                  <a:pt x="71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Delete the contact information and update the contact list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sp>
        <p:nvSpPr>
          <p:cNvPr id="68" name="Process">
            <a:extLst>
              <a:ext uri="{FF2B5EF4-FFF2-40B4-BE49-F238E27FC236}">
                <a16:creationId xmlns:a16="http://schemas.microsoft.com/office/drawing/2014/main" id="{4014D753-BA2A-4D50-C1D4-6F801693F84E}"/>
              </a:ext>
            </a:extLst>
          </p:cNvPr>
          <p:cNvSpPr/>
          <p:nvPr/>
        </p:nvSpPr>
        <p:spPr>
          <a:xfrm>
            <a:off x="10479901" y="7371684"/>
            <a:ext cx="1700000" cy="636456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Update the contact list.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AB6424-4CD0-9248-DE38-4FB36563A799}"/>
              </a:ext>
            </a:extLst>
          </p:cNvPr>
          <p:cNvSpPr txBox="1"/>
          <p:nvPr/>
        </p:nvSpPr>
        <p:spPr>
          <a:xfrm>
            <a:off x="13928337" y="3336076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</a:t>
            </a:r>
            <a:endParaRPr lang="en-IN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91E1F14-9668-9212-5098-7D70C47E0D49}"/>
              </a:ext>
            </a:extLst>
          </p:cNvPr>
          <p:cNvSpPr txBox="1"/>
          <p:nvPr/>
        </p:nvSpPr>
        <p:spPr>
          <a:xfrm>
            <a:off x="14625359" y="330750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</a:t>
            </a:r>
            <a:endParaRPr lang="en-IN" sz="1200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0BCD7838-63A2-062F-3904-5B8DFF67CB35}"/>
              </a:ext>
            </a:extLst>
          </p:cNvPr>
          <p:cNvCxnSpPr>
            <a:cxnSpLocks/>
          </p:cNvCxnSpPr>
          <p:nvPr/>
        </p:nvCxnSpPr>
        <p:spPr>
          <a:xfrm>
            <a:off x="14238990" y="6868722"/>
            <a:ext cx="6832" cy="606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22EBAE-85A2-7771-E95B-D9E80DDA5145}"/>
              </a:ext>
            </a:extLst>
          </p:cNvPr>
          <p:cNvSpPr txBox="1"/>
          <p:nvPr/>
        </p:nvSpPr>
        <p:spPr>
          <a:xfrm>
            <a:off x="13990364" y="442103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</a:t>
            </a:r>
            <a:endParaRPr lang="en-IN" sz="12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875942-15CB-8EDC-0378-95F533E290FA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16246261" y="6835110"/>
            <a:ext cx="0" cy="1757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0DF6BB-2AB7-3EE5-AB17-BEC72C1A2ED4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14269981" y="10250303"/>
            <a:ext cx="0" cy="56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tart or Terminator">
            <a:extLst>
              <a:ext uri="{FF2B5EF4-FFF2-40B4-BE49-F238E27FC236}">
                <a16:creationId xmlns:a16="http://schemas.microsoft.com/office/drawing/2014/main" id="{28D436C6-7EAB-E4FE-945B-73C0BB6732AF}"/>
              </a:ext>
            </a:extLst>
          </p:cNvPr>
          <p:cNvSpPr/>
          <p:nvPr/>
        </p:nvSpPr>
        <p:spPr>
          <a:xfrm>
            <a:off x="13769981" y="10827075"/>
            <a:ext cx="1000000" cy="440000"/>
          </a:xfrm>
          <a:custGeom>
            <a:avLst/>
            <a:gdLst>
              <a:gd name="connsiteX0" fmla="*/ 0 w 500000"/>
              <a:gd name="connsiteY0" fmla="*/ 110000 h 220000"/>
              <a:gd name="connsiteX1" fmla="*/ 250000 w 500000"/>
              <a:gd name="connsiteY1" fmla="*/ 0 h 220000"/>
              <a:gd name="connsiteX2" fmla="*/ 500000 w 500000"/>
              <a:gd name="connsiteY2" fmla="*/ 110000 h 220000"/>
              <a:gd name="connsiteX3" fmla="*/ 250000 w 500000"/>
              <a:gd name="connsiteY3" fmla="*/ 220000 h 220000"/>
              <a:gd name="rtl" fmla="*/ 55000 w 500000"/>
              <a:gd name="rtr" fmla="*/ 445000 w 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rtl" t="t" r="rtr" b="b"/>
            <a:pathLst>
              <a:path w="500000" h="220000">
                <a:moveTo>
                  <a:pt x="110000" y="0"/>
                </a:moveTo>
                <a:lnTo>
                  <a:pt x="390000" y="0"/>
                </a:lnTo>
                <a:lnTo>
                  <a:pt x="390000" y="0"/>
                </a:lnTo>
                <a:cubicBezTo>
                  <a:pt x="450751" y="0"/>
                  <a:pt x="500000" y="49249"/>
                  <a:pt x="500000" y="110000"/>
                </a:cubicBezTo>
                <a:cubicBezTo>
                  <a:pt x="500000" y="170751"/>
                  <a:pt x="450751" y="220000"/>
                  <a:pt x="390000" y="220000"/>
                </a:cubicBezTo>
                <a:lnTo>
                  <a:pt x="110000" y="220000"/>
                </a:lnTo>
                <a:lnTo>
                  <a:pt x="110000" y="220000"/>
                </a:lnTo>
                <a:cubicBezTo>
                  <a:pt x="49249" y="220000"/>
                  <a:pt x="0" y="170751"/>
                  <a:pt x="0" y="110000"/>
                </a:cubicBezTo>
                <a:cubicBezTo>
                  <a:pt x="0" y="49249"/>
                  <a:pt x="49249" y="0"/>
                  <a:pt x="110000" y="0"/>
                </a:cubicBezTo>
                <a:close/>
              </a:path>
            </a:pathLst>
          </a:custGeom>
          <a:solidFill>
            <a:srgbClr val="FFFFFF"/>
          </a:solidFill>
          <a:ln w="8333" cap="flat">
            <a:solidFill>
              <a:srgbClr val="BC953B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Stop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1233054-C9F6-0F30-4B9F-FCF9052238BB}"/>
              </a:ext>
            </a:extLst>
          </p:cNvPr>
          <p:cNvCxnSpPr>
            <a:cxnSpLocks/>
          </p:cNvCxnSpPr>
          <p:nvPr/>
        </p:nvCxnSpPr>
        <p:spPr>
          <a:xfrm>
            <a:off x="17629981" y="4755493"/>
            <a:ext cx="2900000" cy="221010"/>
          </a:xfrm>
          <a:prstGeom prst="bentConnector3">
            <a:avLst>
              <a:gd name="adj1" fmla="val 999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Process">
            <a:extLst>
              <a:ext uri="{FF2B5EF4-FFF2-40B4-BE49-F238E27FC236}">
                <a16:creationId xmlns:a16="http://schemas.microsoft.com/office/drawing/2014/main" id="{BDFDD54E-1CC6-7D60-8777-AE67AA10D1E4}"/>
              </a:ext>
            </a:extLst>
          </p:cNvPr>
          <p:cNvSpPr/>
          <p:nvPr/>
        </p:nvSpPr>
        <p:spPr>
          <a:xfrm>
            <a:off x="19939981" y="4988003"/>
            <a:ext cx="1180000" cy="600000"/>
          </a:xfrm>
          <a:custGeom>
            <a:avLst/>
            <a:gdLst>
              <a:gd name="connsiteX0" fmla="*/ 0 w 590000"/>
              <a:gd name="connsiteY0" fmla="*/ 150000 h 300000"/>
              <a:gd name="connsiteX1" fmla="*/ 295000 w 590000"/>
              <a:gd name="connsiteY1" fmla="*/ 0 h 300000"/>
              <a:gd name="connsiteX2" fmla="*/ 590000 w 590000"/>
              <a:gd name="connsiteY2" fmla="*/ 150000 h 300000"/>
              <a:gd name="connsiteX3" fmla="*/ 295000 w 590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000" h="300000" fill="none">
                <a:moveTo>
                  <a:pt x="590000" y="300000"/>
                </a:moveTo>
                <a:lnTo>
                  <a:pt x="590000" y="0"/>
                </a:lnTo>
                <a:lnTo>
                  <a:pt x="0" y="0"/>
                </a:lnTo>
                <a:lnTo>
                  <a:pt x="0" y="300000"/>
                </a:lnTo>
                <a:lnTo>
                  <a:pt x="590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Exit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C2EEF5C-A187-CE21-C29B-20FF24E2A0B7}"/>
              </a:ext>
            </a:extLst>
          </p:cNvPr>
          <p:cNvCxnSpPr>
            <a:stCxn id="52" idx="3"/>
            <a:endCxn id="180" idx="2"/>
          </p:cNvCxnSpPr>
          <p:nvPr/>
        </p:nvCxnSpPr>
        <p:spPr>
          <a:xfrm flipH="1">
            <a:off x="14984981" y="5588003"/>
            <a:ext cx="5545000" cy="4362300"/>
          </a:xfrm>
          <a:prstGeom prst="bentConnector3">
            <a:avLst>
              <a:gd name="adj1" fmla="val -13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FA8E9FB-56A6-8F1D-40A0-CFE353572B0C}"/>
              </a:ext>
            </a:extLst>
          </p:cNvPr>
          <p:cNvCxnSpPr>
            <a:stCxn id="118" idx="3"/>
          </p:cNvCxnSpPr>
          <p:nvPr/>
        </p:nvCxnSpPr>
        <p:spPr>
          <a:xfrm>
            <a:off x="17836765" y="8060298"/>
            <a:ext cx="0" cy="53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9A2E0B-05C1-4F0C-83C5-D47C44758577}"/>
              </a:ext>
            </a:extLst>
          </p:cNvPr>
          <p:cNvCxnSpPr>
            <a:cxnSpLocks/>
          </p:cNvCxnSpPr>
          <p:nvPr/>
        </p:nvCxnSpPr>
        <p:spPr>
          <a:xfrm flipH="1" flipV="1">
            <a:off x="7961086" y="8592583"/>
            <a:ext cx="11747097" cy="33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564F617-1206-299F-A831-8A9E462DFAE6}"/>
              </a:ext>
            </a:extLst>
          </p:cNvPr>
          <p:cNvCxnSpPr>
            <a:stCxn id="65" idx="3"/>
          </p:cNvCxnSpPr>
          <p:nvPr/>
        </p:nvCxnSpPr>
        <p:spPr>
          <a:xfrm>
            <a:off x="14096802" y="7941721"/>
            <a:ext cx="0" cy="650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D6CDEC6-33A1-16DE-7D9C-8E3D8A59B67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1329901" y="8008140"/>
            <a:ext cx="0" cy="57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20D4300-03AA-A8EB-F94C-B6EE6BB9D378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7961086" y="3999391"/>
            <a:ext cx="5593895" cy="4620197"/>
          </a:xfrm>
          <a:prstGeom prst="bentConnector3">
            <a:avLst>
              <a:gd name="adj1" fmla="val -1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15981B9-84DB-D771-AC50-435750AC0F78}"/>
              </a:ext>
            </a:extLst>
          </p:cNvPr>
          <p:cNvSpPr txBox="1"/>
          <p:nvPr/>
        </p:nvSpPr>
        <p:spPr>
          <a:xfrm>
            <a:off x="17836765" y="7200298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265FF7E-5371-7930-D3D1-A5BB0B31FF04}"/>
              </a:ext>
            </a:extLst>
          </p:cNvPr>
          <p:cNvSpPr/>
          <p:nvPr/>
        </p:nvSpPr>
        <p:spPr>
          <a:xfrm flipH="1">
            <a:off x="19459030" y="7007100"/>
            <a:ext cx="45719" cy="493198"/>
          </a:xfrm>
          <a:custGeom>
            <a:avLst/>
            <a:gdLst/>
            <a:ahLst/>
            <a:cxnLst/>
            <a:rect l="0" t="0" r="0" b="0"/>
            <a:pathLst>
              <a:path w="5000" h="155000" fill="none">
                <a:moveTo>
                  <a:pt x="0" y="0"/>
                </a:moveTo>
                <a:lnTo>
                  <a:pt x="0" y="155000"/>
                </a:lnTo>
              </a:path>
            </a:pathLst>
          </a:custGeom>
          <a:noFill/>
          <a:ln w="5000" cap="flat">
            <a:solidFill>
              <a:srgbClr val="191919"/>
            </a:solidFill>
            <a:miter/>
            <a:tailEnd type="triangle" w="sm" len="sm"/>
          </a:ln>
        </p:spPr>
      </p:sp>
      <p:sp>
        <p:nvSpPr>
          <p:cNvPr id="82" name="Process">
            <a:extLst>
              <a:ext uri="{FF2B5EF4-FFF2-40B4-BE49-F238E27FC236}">
                <a16:creationId xmlns:a16="http://schemas.microsoft.com/office/drawing/2014/main" id="{C5BE2BFF-9052-E14C-2935-E1D94885AB6C}"/>
              </a:ext>
            </a:extLst>
          </p:cNvPr>
          <p:cNvSpPr/>
          <p:nvPr/>
        </p:nvSpPr>
        <p:spPr>
          <a:xfrm>
            <a:off x="19044810" y="7500298"/>
            <a:ext cx="1326745" cy="560000"/>
          </a:xfrm>
          <a:custGeom>
            <a:avLst/>
            <a:gdLst>
              <a:gd name="connsiteX0" fmla="*/ 0 w 575000"/>
              <a:gd name="connsiteY0" fmla="*/ 150000 h 300000"/>
              <a:gd name="connsiteX1" fmla="*/ 287500 w 575000"/>
              <a:gd name="connsiteY1" fmla="*/ 0 h 300000"/>
              <a:gd name="connsiteX2" fmla="*/ 575000 w 575000"/>
              <a:gd name="connsiteY2" fmla="*/ 150000 h 300000"/>
              <a:gd name="connsiteX3" fmla="*/ 287500 w 575000"/>
              <a:gd name="connsiteY3" fmla="*/ 30000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000" h="300000" fill="none">
                <a:moveTo>
                  <a:pt x="575000" y="300000"/>
                </a:moveTo>
                <a:lnTo>
                  <a:pt x="575000" y="0"/>
                </a:lnTo>
                <a:lnTo>
                  <a:pt x="0" y="0"/>
                </a:lnTo>
                <a:lnTo>
                  <a:pt x="0" y="300000"/>
                </a:lnTo>
                <a:lnTo>
                  <a:pt x="575000" y="300000"/>
                </a:lnTo>
              </a:path>
            </a:pathLst>
          </a:custGeom>
          <a:solidFill>
            <a:srgbClr val="FFFFFF"/>
          </a:solidFill>
          <a:ln w="8333" cap="flat">
            <a:solidFill>
              <a:srgbClr val="BB720E"/>
            </a:solidFill>
            <a:miter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rgbClr val="191919"/>
                </a:solidFill>
                <a:latin typeface="Arial"/>
              </a:rPr>
              <a:t>Display contact not found</a:t>
            </a:r>
            <a:endParaRPr sz="1200" dirty="0">
              <a:solidFill>
                <a:srgbClr val="191919"/>
              </a:solidFill>
              <a:latin typeface="Arial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511B83-426D-D776-FA00-4006A55147A0}"/>
              </a:ext>
            </a:extLst>
          </p:cNvPr>
          <p:cNvCxnSpPr>
            <a:cxnSpLocks/>
            <a:stCxn id="82" idx="3"/>
          </p:cNvCxnSpPr>
          <p:nvPr/>
        </p:nvCxnSpPr>
        <p:spPr>
          <a:xfrm flipH="1">
            <a:off x="19708182" y="8060298"/>
            <a:ext cx="1" cy="55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A342306-6D72-56F6-959B-D58D1412714A}"/>
              </a:ext>
            </a:extLst>
          </p:cNvPr>
          <p:cNvSpPr txBox="1"/>
          <p:nvPr/>
        </p:nvSpPr>
        <p:spPr>
          <a:xfrm>
            <a:off x="19557920" y="721149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7987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163695" cy="13081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65321" y="749300"/>
            <a:ext cx="8040105" cy="158750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092337" y="876300"/>
            <a:ext cx="8082444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Data Flow Diagram </a:t>
            </a:r>
            <a:endParaRPr lang="en-US" sz="7000" dirty="0"/>
          </a:p>
        </p:txBody>
      </p:sp>
      <p:sp>
        <p:nvSpPr>
          <p:cNvPr id="5" name="Text 2"/>
          <p:cNvSpPr/>
          <p:nvPr/>
        </p:nvSpPr>
        <p:spPr>
          <a:xfrm>
            <a:off x="-47072083" y="3429000"/>
            <a:ext cx="25428578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-33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Our fast-paced digital world relies on digital address books. This C++ program makes it easy to manage your contacts with a user-friendly interface for adding, editing, viewing, searching, and deleting contact information. The program uses a text file as a database to store your contact details. This code overview will explain the different parts of the address book management system.</a:t>
            </a:r>
            <a:endParaRPr lang="en-US" sz="30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143" y="2171700"/>
            <a:ext cx="19979597" cy="127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081000"/>
            <a:ext cx="24387048" cy="635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09064" y="2463800"/>
            <a:ext cx="19564679" cy="846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855"/>
              </a:lnSpc>
              <a:buNone/>
            </a:pPr>
            <a:r>
              <a:rPr lang="en-IN" sz="4800" dirty="0">
                <a:effectLst/>
              </a:rPr>
              <a:t>Add Contact</a:t>
            </a:r>
            <a:r>
              <a:rPr lang="en-US" sz="4500" kern="0" spc="131" dirty="0">
                <a:solidFill>
                  <a:srgbClr val="000000">
                    <a:alpha val="100000"/>
                  </a:srgbClr>
                </a:solidFill>
                <a:effectLst/>
                <a:latin typeface="Sans Serif Collection Regular" pitchFamily="34" charset="0"/>
                <a:ea typeface="Sans Serif Collection Regular" pitchFamily="34" charset="-122"/>
              </a:rPr>
              <a:t>: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user enters the contact's first name, last name, address, and contact number</a:t>
            </a:r>
            <a:r>
              <a:rPr lang="en-US" sz="3500" kern="0" spc="102" dirty="0">
                <a:solidFill>
                  <a:srgbClr val="000000">
                    <a:alpha val="100000"/>
                  </a:srgbClr>
                </a:solidFill>
                <a:effectLst/>
                <a:latin typeface="Sans Serif Collection Regular" pitchFamily="34" charset="0"/>
                <a:ea typeface="Sans Serif Collection Regular" pitchFamily="34" charset="-122"/>
              </a:rPr>
              <a:t>.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stores the contact in the text file database.</a:t>
            </a:r>
            <a:endParaRPr lang="en-US" sz="4500" dirty="0"/>
          </a:p>
          <a:p>
            <a:pPr marL="0" indent="0" algn="l">
              <a:lnSpc>
                <a:spcPts val="9855"/>
              </a:lnSpc>
              <a:buNone/>
            </a:pPr>
            <a:r>
              <a:rPr lang="en-IN" sz="4800" dirty="0">
                <a:effectLst/>
              </a:rPr>
              <a:t>Edit Contact: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user enters the entry number of the contact to edit.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displays the contact's information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user modifies the contact's information</a:t>
            </a:r>
            <a:r>
              <a:rPr lang="en-US" sz="3500" kern="0" spc="102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.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updates the contact in the text file database</a:t>
            </a:r>
            <a:endParaRPr lang="en-US" sz="4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163695" cy="13081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65321" y="749300"/>
            <a:ext cx="8040105" cy="158750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092337" y="876300"/>
            <a:ext cx="8082444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Data Flow Diagram </a:t>
            </a:r>
            <a:endParaRPr lang="en-US" sz="7000" dirty="0"/>
          </a:p>
        </p:txBody>
      </p:sp>
      <p:sp>
        <p:nvSpPr>
          <p:cNvPr id="5" name="Text 2"/>
          <p:cNvSpPr/>
          <p:nvPr/>
        </p:nvSpPr>
        <p:spPr>
          <a:xfrm>
            <a:off x="-47072083" y="3429000"/>
            <a:ext cx="25428578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-33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Our fast-paced digital world relies on digital address books. This C++ program makes it easy to manage your contacts with a user-friendly interface for adding, editing, viewing, searching, and deleting contact information. The program uses a text file as a database to store your contact details. This code overview will explain the different parts of the address book management system.</a:t>
            </a:r>
            <a:endParaRPr lang="en-US" sz="30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143" y="2171700"/>
            <a:ext cx="19979597" cy="127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081000"/>
            <a:ext cx="24387048" cy="635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06130" y="2633133"/>
            <a:ext cx="22466286" cy="9433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855"/>
              </a:lnSpc>
              <a:buNone/>
            </a:pPr>
            <a:r>
              <a:rPr lang="en-IN" sz="4800" dirty="0">
                <a:effectLst/>
              </a:rPr>
              <a:t>Delete Contact: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user enters the entry number of the contact to delete.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displays the contact's information.</a:t>
            </a:r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prompts the user to confirm the deletion.</a:t>
            </a:r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If the user confirms the deletion, the system deletes the contact from the  text file database.</a:t>
            </a:r>
            <a:endParaRPr lang="en-US" sz="4500" dirty="0"/>
          </a:p>
          <a:p>
            <a:pPr marL="0" indent="0" algn="l">
              <a:lnSpc>
                <a:spcPts val="9855"/>
              </a:lnSpc>
              <a:buNone/>
            </a:pPr>
            <a:r>
              <a:rPr lang="en-IN" sz="4800" dirty="0">
                <a:effectLst/>
              </a:rPr>
              <a:t>View All Contacts:</a:t>
            </a:r>
            <a:endParaRPr lang="en-US" sz="4500" dirty="0"/>
          </a:p>
          <a:p>
            <a:pPr marL="685800" lvl="1" indent="-342900" algn="l">
              <a:lnSpc>
                <a:spcPts val="7665"/>
              </a:lnSpc>
              <a:buSzPct val="100000"/>
              <a:buChar char="•"/>
            </a:pPr>
            <a:r>
              <a:rPr lang="en-US" sz="3600" dirty="0">
                <a:effectLst/>
              </a:rPr>
              <a:t>The system reads all contact entries from the text file database and displays them</a:t>
            </a:r>
            <a:br>
              <a:rPr lang="en-US" sz="3600" dirty="0">
                <a:effectLst/>
              </a:rPr>
            </a:br>
            <a:r>
              <a:rPr lang="en-US" sz="3600" dirty="0">
                <a:effectLst/>
              </a:rPr>
              <a:t>to the user.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163695" cy="13081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65321" y="749300"/>
            <a:ext cx="8040105" cy="158750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092337" y="876300"/>
            <a:ext cx="8082444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Data Flow Diagram </a:t>
            </a:r>
            <a:endParaRPr lang="en-US" sz="7000" dirty="0"/>
          </a:p>
        </p:txBody>
      </p:sp>
      <p:sp>
        <p:nvSpPr>
          <p:cNvPr id="5" name="Text 2"/>
          <p:cNvSpPr/>
          <p:nvPr/>
        </p:nvSpPr>
        <p:spPr>
          <a:xfrm>
            <a:off x="-47072083" y="3429000"/>
            <a:ext cx="25428578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-33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Our fast-paced digital world relies on digital address books. This C++ program makes it easy to manage your contacts with a user-friendly interface for adding, editing, viewing, searching, and deleting contact information. The program uses a text file as a database to store your contact details. This code overview will explain the different parts of the address book management system.</a:t>
            </a:r>
            <a:endParaRPr lang="en-US" sz="30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143" y="2171700"/>
            <a:ext cx="19979597" cy="127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3081000"/>
            <a:ext cx="24387048" cy="635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318540" y="3505200"/>
            <a:ext cx="21359836" cy="6853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855"/>
              </a:lnSpc>
              <a:buNone/>
            </a:pPr>
            <a:r>
              <a:rPr lang="en-IN" sz="4800" dirty="0">
                <a:effectLst/>
              </a:rPr>
              <a:t>Search Address Book:</a:t>
            </a:r>
            <a:endParaRPr lang="en-US" sz="4500" dirty="0"/>
          </a:p>
          <a:p>
            <a:pPr marL="685800" lvl="1" indent="-342900" algn="l">
              <a:lnSpc>
                <a:spcPts val="6789"/>
              </a:lnSpc>
              <a:buSzPct val="100000"/>
              <a:buChar char="•"/>
            </a:pPr>
            <a:r>
              <a:rPr lang="en-US" sz="3200" dirty="0">
                <a:effectLst/>
              </a:rPr>
              <a:t>The system prompts the user to choose a search criteria (first name, last name, address, </a:t>
            </a:r>
            <a:br>
              <a:rPr lang="en-US" sz="3200" dirty="0">
                <a:effectLst/>
              </a:rPr>
            </a:br>
            <a:r>
              <a:rPr lang="en-US" sz="3200" dirty="0">
                <a:effectLst/>
              </a:rPr>
              <a:t>or contact number</a:t>
            </a:r>
            <a:r>
              <a:rPr lang="en-US" sz="3100" kern="0" spc="90" dirty="0">
                <a:solidFill>
                  <a:srgbClr val="000000">
                    <a:alpha val="100000"/>
                  </a:srgbClr>
                </a:solidFill>
                <a:latin typeface="Sans Serif Collection Regular" pitchFamily="34" charset="0"/>
                <a:ea typeface="Sans Serif Collection Regular" pitchFamily="34" charset="-122"/>
                <a:cs typeface="Sans Serif Collection Regular" pitchFamily="34" charset="-120"/>
              </a:rPr>
              <a:t>.</a:t>
            </a:r>
            <a:endParaRPr lang="en-US" sz="4500" dirty="0"/>
          </a:p>
          <a:p>
            <a:pPr marL="685800" lvl="1" indent="-342900" algn="l">
              <a:lnSpc>
                <a:spcPts val="6789"/>
              </a:lnSpc>
              <a:buSzPct val="100000"/>
              <a:buChar char="•"/>
            </a:pPr>
            <a:r>
              <a:rPr lang="en-US" sz="3200" dirty="0">
                <a:effectLst/>
              </a:rPr>
              <a:t>The system searches for contacts in the text file database that match the search criteria and </a:t>
            </a:r>
            <a:br>
              <a:rPr lang="en-US" sz="3200" dirty="0">
                <a:effectLst/>
              </a:rPr>
            </a:br>
            <a:r>
              <a:rPr lang="en-US" sz="3200" dirty="0">
                <a:effectLst/>
              </a:rPr>
              <a:t>displays them to the user.</a:t>
            </a:r>
          </a:p>
          <a:p>
            <a:pPr marL="342900" lvl="1" algn="l">
              <a:lnSpc>
                <a:spcPts val="6789"/>
              </a:lnSpc>
              <a:buSzPct val="100000"/>
            </a:pPr>
            <a:r>
              <a:rPr lang="en-IN" sz="4800" dirty="0">
                <a:effectLst/>
              </a:rPr>
              <a:t>Exit:</a:t>
            </a:r>
            <a:endParaRPr lang="en-US" sz="4500" dirty="0"/>
          </a:p>
          <a:p>
            <a:pPr marL="685800" lvl="1" indent="-342900" algn="l">
              <a:lnSpc>
                <a:spcPts val="6789"/>
              </a:lnSpc>
              <a:buSzPct val="100000"/>
              <a:buChar char="•"/>
            </a:pPr>
            <a:r>
              <a:rPr lang="en-US" sz="3200" dirty="0">
                <a:effectLst/>
              </a:rPr>
              <a:t>The system terminates the program.</a:t>
            </a:r>
            <a:endParaRPr lang="en-US" sz="4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0981" y="0"/>
            <a:ext cx="10936067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289" y="1600200"/>
            <a:ext cx="6888494" cy="16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IN" sz="7200" dirty="0">
                <a:effectLst/>
              </a:rPr>
              <a:t>PRESENTED BY:-</a:t>
            </a:r>
            <a:endParaRPr lang="en-US" sz="7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49801-C755-ED83-A206-1019C50E9481}"/>
              </a:ext>
            </a:extLst>
          </p:cNvPr>
          <p:cNvSpPr txBox="1"/>
          <p:nvPr/>
        </p:nvSpPr>
        <p:spPr>
          <a:xfrm>
            <a:off x="711289" y="3306788"/>
            <a:ext cx="12192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IN" sz="4400" dirty="0">
                <a:effectLst/>
              </a:rPr>
              <a:t>Ashwin S| AP22110010746</a:t>
            </a:r>
          </a:p>
          <a:p>
            <a:pPr marL="0" indent="0" algn="l">
              <a:buNone/>
            </a:pPr>
            <a:r>
              <a:rPr lang="en-IN" sz="4400" dirty="0" err="1">
                <a:effectLst/>
              </a:rPr>
              <a:t>Jaayny</a:t>
            </a:r>
            <a:r>
              <a:rPr lang="en-IN" sz="4400" dirty="0">
                <a:effectLst/>
              </a:rPr>
              <a:t> </a:t>
            </a:r>
            <a:r>
              <a:rPr lang="en-IN" sz="4400" dirty="0" err="1">
                <a:effectLst/>
              </a:rPr>
              <a:t>Mithri</a:t>
            </a:r>
            <a:r>
              <a:rPr lang="en-IN" sz="4400" dirty="0">
                <a:effectLst/>
              </a:rPr>
              <a:t> </a:t>
            </a:r>
            <a:r>
              <a:rPr lang="en-IN" sz="4400" dirty="0" err="1">
                <a:effectLst/>
              </a:rPr>
              <a:t>Dasari</a:t>
            </a:r>
            <a:r>
              <a:rPr lang="en-IN" sz="4400" dirty="0">
                <a:effectLst/>
              </a:rPr>
              <a:t>| AP22110010755</a:t>
            </a:r>
          </a:p>
          <a:p>
            <a:pPr marL="0" indent="0" algn="l">
              <a:buNone/>
            </a:pPr>
            <a:r>
              <a:rPr lang="en-IN" sz="4400" dirty="0">
                <a:effectLst/>
              </a:rPr>
              <a:t>Karishma Pathan| AP22110010753</a:t>
            </a:r>
          </a:p>
          <a:p>
            <a:pPr marL="0" indent="0" algn="l">
              <a:buNone/>
            </a:pPr>
            <a:r>
              <a:rPr lang="en-IN" sz="4400" dirty="0" err="1">
                <a:effectLst/>
              </a:rPr>
              <a:t>Nikhileswar</a:t>
            </a:r>
            <a:r>
              <a:rPr lang="en-IN" sz="4400" dirty="0">
                <a:effectLst/>
              </a:rPr>
              <a:t> Kotha| AP22110010757</a:t>
            </a:r>
          </a:p>
          <a:p>
            <a:pPr marL="0" indent="0" algn="l">
              <a:buNone/>
            </a:pPr>
            <a:r>
              <a:rPr lang="en-IN" sz="4400" dirty="0">
                <a:effectLst/>
              </a:rPr>
              <a:t>Sudarshan Reddy </a:t>
            </a:r>
            <a:r>
              <a:rPr lang="en-IN" sz="4400" dirty="0" err="1">
                <a:effectLst/>
              </a:rPr>
              <a:t>Palle</a:t>
            </a:r>
            <a:r>
              <a:rPr lang="en-IN" sz="4400" dirty="0">
                <a:effectLst/>
              </a:rPr>
              <a:t>| AP22110010777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167</TotalTime>
  <Words>776</Words>
  <Application>Microsoft Office PowerPoint</Application>
  <PresentationFormat>Custom</PresentationFormat>
  <Paragraphs>89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Roboto Bold</vt:lpstr>
      <vt:lpstr>Roboto Light</vt:lpstr>
      <vt:lpstr>Sans Serif Collection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Ashwin S</cp:lastModifiedBy>
  <cp:revision>7</cp:revision>
  <dcterms:created xsi:type="dcterms:W3CDTF">2023-11-03T21:12:00Z</dcterms:created>
  <dcterms:modified xsi:type="dcterms:W3CDTF">2024-02-06T19:08:38Z</dcterms:modified>
</cp:coreProperties>
</file>